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58" r:id="rId2"/>
    <p:sldId id="459" r:id="rId3"/>
    <p:sldId id="376" r:id="rId4"/>
    <p:sldId id="256" r:id="rId5"/>
    <p:sldId id="461" r:id="rId6"/>
    <p:sldId id="4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/>
    <p:restoredTop sz="97231"/>
  </p:normalViewPr>
  <p:slideViewPr>
    <p:cSldViewPr snapToGrid="0" snapToObjects="1">
      <p:cViewPr>
        <p:scale>
          <a:sx n="146" d="100"/>
          <a:sy n="146" d="100"/>
        </p:scale>
        <p:origin x="86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EB5F-895C-0D42-85AE-569621381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83ACC-7226-1345-8B43-662DAB99D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B2326-5B8A-9A45-8337-DCAB8A84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8B0D0-84E0-3645-8DF0-657C7321AA00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01B5E-82A1-2D4B-B702-D137A90D1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4D628-A052-6F45-BA3C-D13066E01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0C20-8043-4843-A3F3-FEDCAAFD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8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EA91-2322-3D4E-B769-8AA5C898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E7A70E-E33D-E548-B1A3-26EE4EE4A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F512D-18FE-B143-8B33-D9572D66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8B0D0-84E0-3645-8DF0-657C7321AA00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0D9C3-07F3-CB4B-BCBD-AE116161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C98D0-C227-574D-8AB1-D7B70F62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0C20-8043-4843-A3F3-FEDCAAFD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08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03E645-46EA-6C4D-A9A0-D2FD656DC8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D1A6F-86BD-3744-BB0C-3AD7E7DC6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7FC98-43FF-2E42-A59C-159F210C6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8B0D0-84E0-3645-8DF0-657C7321AA00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32D49-AE77-A945-B793-A1285BF8C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B5DAB-7FAB-D646-9A69-259BFB87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0C20-8043-4843-A3F3-FEDCAAFD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85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D3EB0-A853-2B43-B1BD-4626E7893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1C9A9-5B8F-834A-8B75-BB8DFD95D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838CE-622C-654B-BB4E-2D3999733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8B0D0-84E0-3645-8DF0-657C7321AA00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BB4B2-C69C-2B4B-A983-81BF81AE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5F84F-0AD8-074B-972E-65A5CA66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0C20-8043-4843-A3F3-FEDCAAFD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0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648AE-1F44-C148-A1BB-18A04736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1C1E6-FD6A-B948-977F-E0C0EE152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F4101-CDD2-2A42-951B-F5D92E1B6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8B0D0-84E0-3645-8DF0-657C7321AA00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119E6-C233-9F49-9C6D-2269F7B7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670E6-D287-8847-B9C9-5900AF88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0C20-8043-4843-A3F3-FEDCAAFD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8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96F38-34BF-DC49-94B2-C3B765C7F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26F94-2E9A-7443-8043-13664E5C9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6ED7D-291C-C140-93DA-48DC45BA4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652A1-5632-8340-B304-250B9FEC5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8B0D0-84E0-3645-8DF0-657C7321AA00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89DAC-974A-704A-BAC4-27358E742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035F8-1C02-AA44-87C8-BFEEFCD4B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0C20-8043-4843-A3F3-FEDCAAFD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4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271C2-952F-C74A-A34C-699D103C8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E27CC-E3DA-E145-9D8C-8A6CA2FE0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C724F-FB3B-C144-BB4F-E335D3F5A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CECFCF-1ECD-7B4F-A12C-A6309CF83B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9ADBA-5DBD-CF41-82B2-150A1ABA6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9B4DE-E755-124C-9DD2-93699B7CD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8B0D0-84E0-3645-8DF0-657C7321AA00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A64FC6-43D0-4441-A8D2-8C897584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83AB1D-5C97-BE4E-8002-34D941FCD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0C20-8043-4843-A3F3-FEDCAAFD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83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1A994-E6F1-E24F-A8CD-481F7BC6F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3AC942-CA26-9F4A-9415-784F8D68D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8B0D0-84E0-3645-8DF0-657C7321AA00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1633BB-6AAC-ED4E-9FB9-8C46F11B8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8AB62-5DD8-A540-A11A-32BC7F5F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0C20-8043-4843-A3F3-FEDCAAFD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0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AC2CCC-9107-304D-AF13-1DD2E1E9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8B0D0-84E0-3645-8DF0-657C7321AA00}" type="datetimeFigureOut">
              <a:rPr lang="en-US" smtClean="0"/>
              <a:t>5/3/21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9CCF-49DC-3E43-BBB9-CB90D7EB4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DA15D-C053-0E4E-83D7-16812BEEC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0C20-8043-4843-A3F3-FEDCAAFD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CF9F-E14F-BB44-B6D6-D6346ECB3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63C5B-1B8E-BA4D-95DA-6871347C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9BEBA-A445-144E-8BFA-639AAE314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4805A-6C93-CB49-AF7A-2607ADAA3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8B0D0-84E0-3645-8DF0-657C7321AA00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3FC8A-377F-9C43-BBC2-0F0016FE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ECBC8-D488-794A-BED2-393A4999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0C20-8043-4843-A3F3-FEDCAAFD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9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76291-7B54-8A42-93FB-F06897C78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43E939-B38D-CB46-A7AB-28970D6D5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D2C72-A824-584E-BC78-BC72A6753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0DD08-6501-2647-8439-2AF49C6F0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8B0D0-84E0-3645-8DF0-657C7321AA00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A647A-1E45-F44D-8F73-A33A3FDB4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2E211-B637-3946-ACA1-19B419B5E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30C20-8043-4843-A3F3-FEDCAAFD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45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32B63-BC57-C64F-9DD6-BBE558ACF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43F00-00B2-2145-ADF8-C43E15998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C0FC8-DD1A-864D-AE40-C7A78C35B6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8B0D0-84E0-3645-8DF0-657C7321AA00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7E43F-B510-7246-8385-FCA23E787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9BA65-0C52-CF4D-AB0C-BCEEA8BAF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30C20-8043-4843-A3F3-FEDCAAFD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3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A57B75-9BE1-CE42-9F19-6E9D925C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1" y="1426975"/>
            <a:ext cx="4126693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4AA79-9DB5-114C-80B3-A29D184BC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88" y="94009"/>
            <a:ext cx="11153543" cy="1325563"/>
          </a:xfrm>
        </p:spPr>
        <p:txBody>
          <a:bodyPr/>
          <a:lstStyle/>
          <a:p>
            <a:r>
              <a:rPr lang="en-US" dirty="0">
                <a:gradFill>
                  <a:gsLst>
                    <a:gs pos="3000">
                      <a:srgbClr val="0070C0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FF0000"/>
                    </a:gs>
                    <a:gs pos="26000">
                      <a:schemeClr val="accent1"/>
                    </a:gs>
                    <a:gs pos="100000">
                      <a:srgbClr val="FF0000"/>
                    </a:gs>
                  </a:gsLst>
                  <a:lin ang="3600000" scaled="0"/>
                </a:gradFill>
              </a:rPr>
              <a:t>NLP analysis of socio-political opinions on reddit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32046E-E5DB-CD48-BCC9-803924B93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882" y="1419572"/>
            <a:ext cx="5797158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F16EF3-4016-164C-BA7F-2747DBE59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184" y="2451604"/>
            <a:ext cx="3399711" cy="3320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9E7E78-DC17-9049-AB31-64D3BD896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53" y="3081207"/>
            <a:ext cx="2777836" cy="3237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F2C48-A948-FF4E-BFBA-CEA6617E3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442" y="3353519"/>
            <a:ext cx="4579689" cy="32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4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BB658-F1BA-8F49-B084-3FB08727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86" y="233390"/>
            <a:ext cx="10515600" cy="626767"/>
          </a:xfrm>
        </p:spPr>
        <p:txBody>
          <a:bodyPr>
            <a:normAutofit/>
          </a:bodyPr>
          <a:lstStyle/>
          <a:p>
            <a:r>
              <a:rPr lang="en-US" sz="3200" dirty="0"/>
              <a:t>Project Workflow: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F3D77A-4D9E-9F4F-8419-B6FF356BD20A}"/>
              </a:ext>
            </a:extLst>
          </p:cNvPr>
          <p:cNvSpPr txBox="1"/>
          <p:nvPr/>
        </p:nvSpPr>
        <p:spPr>
          <a:xfrm>
            <a:off x="838199" y="1437666"/>
            <a:ext cx="423103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oudy Old Style" panose="02020502050305020303" pitchFamily="18" charset="77"/>
              </a:rPr>
              <a:t>	Data Ingestion</a:t>
            </a:r>
            <a:br>
              <a:rPr lang="en-US" sz="2200" dirty="0"/>
            </a:br>
            <a:r>
              <a:rPr lang="en-US" sz="2000" dirty="0">
                <a:latin typeface="Garamond" panose="02020404030301010803" pitchFamily="18" charset="0"/>
              </a:rPr>
              <a:t>(Reddit API from ideological subreddits with 100K+ members; so far &gt;100K posts for 7 subreddits)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5A2C1-2629-A048-BB2A-3505CCFF5166}"/>
              </a:ext>
            </a:extLst>
          </p:cNvPr>
          <p:cNvSpPr txBox="1"/>
          <p:nvPr/>
        </p:nvSpPr>
        <p:spPr>
          <a:xfrm>
            <a:off x="874363" y="3682126"/>
            <a:ext cx="524518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udy Old Style" panose="02020502050305020303" pitchFamily="18" charset="77"/>
              </a:rPr>
              <a:t>	</a:t>
            </a:r>
            <a:r>
              <a:rPr lang="en-US" sz="2200" b="1" dirty="0">
                <a:latin typeface="Goudy Old Style" panose="02020502050305020303" pitchFamily="18" charset="77"/>
              </a:rPr>
              <a:t>Text Preprocessing</a:t>
            </a:r>
            <a:br>
              <a:rPr lang="en-US" dirty="0"/>
            </a:br>
            <a:r>
              <a:rPr lang="en-US" sz="2000" dirty="0">
                <a:latin typeface="Goudy Old Style" panose="02020502050305020303" pitchFamily="18" charset="77"/>
              </a:rPr>
              <a:t>(cleaning/filtering, tokenization, n-</a:t>
            </a:r>
            <a:r>
              <a:rPr lang="en-US" sz="2000" dirty="0" err="1">
                <a:latin typeface="Goudy Old Style" panose="02020502050305020303" pitchFamily="18" charset="77"/>
              </a:rPr>
              <a:t>gramming</a:t>
            </a:r>
            <a:r>
              <a:rPr lang="en-US" sz="2000" dirty="0">
                <a:latin typeface="Goudy Old Style" panose="02020502050305020303" pitchFamily="18" charset="77"/>
              </a:rPr>
              <a:t>, lemmatization, bow vectorization)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27709-5748-4B4D-A7F2-4B2A388FDA53}"/>
              </a:ext>
            </a:extLst>
          </p:cNvPr>
          <p:cNvSpPr txBox="1"/>
          <p:nvPr/>
        </p:nvSpPr>
        <p:spPr>
          <a:xfrm>
            <a:off x="1201487" y="5607875"/>
            <a:ext cx="51044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udy Old Style" panose="02020502050305020303" pitchFamily="18" charset="77"/>
              </a:rPr>
              <a:t>	</a:t>
            </a:r>
            <a:r>
              <a:rPr lang="en-US" sz="2200" b="1" dirty="0">
                <a:latin typeface="Goudy Old Style" panose="02020502050305020303" pitchFamily="18" charset="77"/>
              </a:rPr>
              <a:t>Topic Modelling</a:t>
            </a:r>
            <a:br>
              <a:rPr lang="en-US" dirty="0"/>
            </a:br>
            <a:r>
              <a:rPr lang="en-US" sz="2000" dirty="0">
                <a:latin typeface="Goudy Old Style" panose="02020502050305020303" pitchFamily="18" charset="77"/>
              </a:rPr>
              <a:t>(LDA (or HDP), 20 – 50 topics starting point)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EF162E-D847-2F48-AAC6-DC9C24C9CC3C}"/>
              </a:ext>
            </a:extLst>
          </p:cNvPr>
          <p:cNvSpPr txBox="1"/>
          <p:nvPr/>
        </p:nvSpPr>
        <p:spPr>
          <a:xfrm>
            <a:off x="193229" y="855559"/>
            <a:ext cx="3688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chemeClr val="accent1"/>
                </a:solidFill>
                <a:latin typeface="Garamond" panose="02020404030301010803" pitchFamily="18" charset="0"/>
              </a:rPr>
              <a:t>Setup: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A7F0F1-1B20-B248-A376-E9B7D1E549C4}"/>
              </a:ext>
            </a:extLst>
          </p:cNvPr>
          <p:cNvCxnSpPr>
            <a:cxnSpLocks/>
          </p:cNvCxnSpPr>
          <p:nvPr/>
        </p:nvCxnSpPr>
        <p:spPr>
          <a:xfrm>
            <a:off x="2549764" y="2893934"/>
            <a:ext cx="473595" cy="701719"/>
          </a:xfrm>
          <a:prstGeom prst="straightConnector1">
            <a:avLst/>
          </a:prstGeom>
          <a:ln w="34925">
            <a:solidFill>
              <a:schemeClr val="accent1"/>
            </a:solidFill>
            <a:headEnd type="none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12D1E8-4B2D-B541-9F45-C13CEBC5E3E9}"/>
              </a:ext>
            </a:extLst>
          </p:cNvPr>
          <p:cNvCxnSpPr>
            <a:cxnSpLocks/>
          </p:cNvCxnSpPr>
          <p:nvPr/>
        </p:nvCxnSpPr>
        <p:spPr>
          <a:xfrm>
            <a:off x="3023359" y="4901512"/>
            <a:ext cx="473595" cy="701719"/>
          </a:xfrm>
          <a:prstGeom prst="straightConnector1">
            <a:avLst/>
          </a:prstGeom>
          <a:ln w="34925">
            <a:solidFill>
              <a:schemeClr val="accent1"/>
            </a:solidFill>
            <a:headEnd type="none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02BCB7-865F-D940-AD9F-D9FCD9D81C3D}"/>
              </a:ext>
            </a:extLst>
          </p:cNvPr>
          <p:cNvSpPr txBox="1"/>
          <p:nvPr/>
        </p:nvSpPr>
        <p:spPr>
          <a:xfrm>
            <a:off x="5303744" y="1837150"/>
            <a:ext cx="3688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chemeClr val="accent2"/>
                </a:solidFill>
                <a:latin typeface="Garamond" panose="02020404030301010803" pitchFamily="18" charset="0"/>
              </a:rPr>
              <a:t>Analysis: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BDE261-8507-1C42-9E1F-CCF400B55F8A}"/>
              </a:ext>
            </a:extLst>
          </p:cNvPr>
          <p:cNvSpPr txBox="1"/>
          <p:nvPr/>
        </p:nvSpPr>
        <p:spPr>
          <a:xfrm>
            <a:off x="6395430" y="2574555"/>
            <a:ext cx="491700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oudy Old Style" panose="02020502050305020303" pitchFamily="18" charset="77"/>
              </a:rPr>
              <a:t>Classification by Ideology (i.e. subreddit)</a:t>
            </a:r>
            <a:br>
              <a:rPr lang="en-US" dirty="0"/>
            </a:br>
            <a:r>
              <a:rPr lang="en-US" sz="2000" dirty="0">
                <a:latin typeface="Garamond" panose="02020404030301010803" pitchFamily="18" charset="0"/>
              </a:rPr>
              <a:t>(so far with linear and </a:t>
            </a:r>
            <a:r>
              <a:rPr lang="en-US" sz="2000" dirty="0" err="1">
                <a:latin typeface="Garamond" panose="02020404030301010803" pitchFamily="18" charset="0"/>
              </a:rPr>
              <a:t>rbf</a:t>
            </a:r>
            <a:r>
              <a:rPr lang="en-US" sz="2000" dirty="0">
                <a:latin typeface="Garamond" panose="02020404030301010803" pitchFamily="18" charset="0"/>
              </a:rPr>
              <a:t> SVMs, clearly other options are possible)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499A64-9329-5548-9525-C50C360283D1}"/>
              </a:ext>
            </a:extLst>
          </p:cNvPr>
          <p:cNvSpPr txBox="1"/>
          <p:nvPr/>
        </p:nvSpPr>
        <p:spPr>
          <a:xfrm>
            <a:off x="6395430" y="6440091"/>
            <a:ext cx="578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Primary Tools: </a:t>
            </a:r>
            <a:r>
              <a:rPr lang="en-US" dirty="0" err="1">
                <a:latin typeface="Garamond" panose="02020404030301010803" pitchFamily="18" charset="0"/>
              </a:rPr>
              <a:t>praw</a:t>
            </a:r>
            <a:r>
              <a:rPr lang="en-US" dirty="0">
                <a:latin typeface="Garamond" panose="02020404030301010803" pitchFamily="18" charset="0"/>
              </a:rPr>
              <a:t>, bs4, </a:t>
            </a:r>
            <a:r>
              <a:rPr lang="en-US" dirty="0" err="1">
                <a:latin typeface="Garamond" panose="02020404030301010803" pitchFamily="18" charset="0"/>
              </a:rPr>
              <a:t>nltk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dirty="0" err="1">
                <a:latin typeface="Garamond" panose="02020404030301010803" pitchFamily="18" charset="0"/>
              </a:rPr>
              <a:t>gensim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dirty="0" err="1">
                <a:latin typeface="Garamond" panose="02020404030301010803" pitchFamily="18" charset="0"/>
              </a:rPr>
              <a:t>pyLDAvis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dirty="0" err="1">
                <a:latin typeface="Garamond" panose="02020404030301010803" pitchFamily="18" charset="0"/>
              </a:rPr>
              <a:t>scikit</a:t>
            </a:r>
            <a:r>
              <a:rPr lang="en-US" dirty="0">
                <a:latin typeface="Garamond" panose="02020404030301010803" pitchFamily="18" charset="0"/>
              </a:rPr>
              <a:t>-learn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09373C-F621-9843-ACC9-2EB8C8A2BBE5}"/>
              </a:ext>
            </a:extLst>
          </p:cNvPr>
          <p:cNvCxnSpPr>
            <a:cxnSpLocks/>
          </p:cNvCxnSpPr>
          <p:nvPr/>
        </p:nvCxnSpPr>
        <p:spPr>
          <a:xfrm flipV="1">
            <a:off x="5212991" y="3863919"/>
            <a:ext cx="1002471" cy="1315585"/>
          </a:xfrm>
          <a:prstGeom prst="straightConnector1">
            <a:avLst/>
          </a:prstGeom>
          <a:ln w="34925">
            <a:solidFill>
              <a:schemeClr val="accent2"/>
            </a:solidFill>
            <a:headEnd type="none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ABF573-83F1-414A-95F0-8BC34786D42F}"/>
              </a:ext>
            </a:extLst>
          </p:cNvPr>
          <p:cNvCxnSpPr>
            <a:cxnSpLocks/>
          </p:cNvCxnSpPr>
          <p:nvPr/>
        </p:nvCxnSpPr>
        <p:spPr>
          <a:xfrm flipV="1">
            <a:off x="5758987" y="5254108"/>
            <a:ext cx="1024623" cy="541414"/>
          </a:xfrm>
          <a:prstGeom prst="straightConnector1">
            <a:avLst/>
          </a:prstGeom>
          <a:ln w="34925">
            <a:solidFill>
              <a:schemeClr val="accent2"/>
            </a:solidFill>
            <a:headEnd type="none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62ACD1-5F05-B44A-A1D1-E116CE95C2F9}"/>
              </a:ext>
            </a:extLst>
          </p:cNvPr>
          <p:cNvSpPr txBox="1"/>
          <p:nvPr/>
        </p:nvSpPr>
        <p:spPr>
          <a:xfrm>
            <a:off x="6783610" y="4521711"/>
            <a:ext cx="52342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Goudy Old Style" panose="02020502050305020303" pitchFamily="18" charset="77"/>
              </a:rPr>
              <a:t>Prediction of Post Score/Upvotes/Responses</a:t>
            </a:r>
            <a:br>
              <a:rPr lang="en-US" dirty="0"/>
            </a:br>
            <a:r>
              <a:rPr lang="en-US" sz="2000" dirty="0">
                <a:latin typeface="Goudy Old Style" panose="02020502050305020303" pitchFamily="18" charset="77"/>
              </a:rPr>
              <a:t>(Regression, SVR etc.)</a:t>
            </a:r>
          </a:p>
        </p:txBody>
      </p:sp>
    </p:spTree>
    <p:extLst>
      <p:ext uri="{BB962C8B-B14F-4D97-AF65-F5344CB8AC3E}">
        <p14:creationId xmlns:p14="http://schemas.microsoft.com/office/powerpoint/2010/main" val="332336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45D2-289C-E74B-B814-7BDEE29A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6786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Topic LDA Topics for 5 political subreddits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8BA0-1A18-6F4B-8E34-B3246F68E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858180"/>
            <a:ext cx="10866120" cy="55727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accent2"/>
                </a:solidFill>
              </a:rPr>
              <a:t>Topic: 1 </a:t>
            </a:r>
          </a:p>
          <a:p>
            <a:pPr marL="0" indent="0">
              <a:buNone/>
            </a:pPr>
            <a:r>
              <a:rPr lang="en-US" sz="1200" dirty="0"/>
              <a:t>Words: 0.137*"change" + 0.047*"climate" + 0.030*"middle" + 0.026*"global" + 0.026*"</a:t>
            </a:r>
            <a:r>
              <a:rPr lang="en-US" sz="1200" dirty="0" err="1"/>
              <a:t>climate_change</a:t>
            </a:r>
            <a:r>
              <a:rPr lang="en-US" sz="1200" dirty="0"/>
              <a:t>" + 0.024*"mistake" + 0.019*"energy" + 0.016*"earth" + 0.016*"anarchism" + 0.015*"science"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2"/>
                </a:solidFill>
              </a:rPr>
              <a:t>Topic: 2 </a:t>
            </a:r>
          </a:p>
          <a:p>
            <a:pPr marL="0" indent="0">
              <a:buNone/>
            </a:pPr>
            <a:r>
              <a:rPr lang="en-US" sz="1200" dirty="0"/>
              <a:t>Words: 0.077*"</a:t>
            </a:r>
            <a:r>
              <a:rPr lang="en-US" sz="1200" dirty="0" err="1"/>
              <a:t>bernie</a:t>
            </a:r>
            <a:r>
              <a:rPr lang="en-US" sz="1200" dirty="0"/>
              <a:t>" + 0.059*"candidate" + 0.046*"</a:t>
            </a:r>
            <a:r>
              <a:rPr lang="en-US" sz="1200" dirty="0" err="1"/>
              <a:t>biden</a:t>
            </a:r>
            <a:r>
              <a:rPr lang="en-US" sz="1200" dirty="0"/>
              <a:t>" + 0.040*"sander" + 0.037*"campaign" + 0.035*"debate" + 0.030*"supporter" + 0.024*"poll" + 0.023*"running" + 0.018*"moderate"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2"/>
                </a:solidFill>
              </a:rPr>
              <a:t>Topic: 3 </a:t>
            </a:r>
          </a:p>
          <a:p>
            <a:pPr marL="0" indent="0">
              <a:buNone/>
            </a:pPr>
            <a:r>
              <a:rPr lang="en-US" sz="1200" dirty="0"/>
              <a:t>Words: 0.095*"libertarian" + 0.026*"gender" + 0.022*"people" + 0.019*"individual" + 0.019*"woman" + 0.016*"social" + 0.015*"trans" + 0.014*"liberty" + 0.013*"male" + 0.013*"libertarianism"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2"/>
                </a:solidFill>
              </a:rPr>
              <a:t>Topic: 4 </a:t>
            </a:r>
          </a:p>
          <a:p>
            <a:pPr marL="0" indent="0">
              <a:buNone/>
            </a:pPr>
            <a:r>
              <a:rPr lang="en-US" sz="1200" dirty="0"/>
              <a:t>Words: 0.124*"government" + 0.104*"state" + 0.029*"law" + 0.027*"property" + 0.024*"private" + 0.015*"citizen" + 0.014*"united" + 0.013*"power" + 0.013*"right" + 0.013*"federal"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2"/>
                </a:solidFill>
              </a:rPr>
              <a:t>Topic: 5 </a:t>
            </a:r>
          </a:p>
          <a:p>
            <a:pPr marL="0" indent="0">
              <a:buNone/>
            </a:pPr>
            <a:r>
              <a:rPr lang="en-US" sz="1200" dirty="0"/>
              <a:t>Words: 0.101*"white" + 0.078*"black" + 0.070*"people" + 0.062*"racist" + 0.039*"twitter" + 0.029*"racism" + 0.028*"race" + 0.027*"status" + 0.021*"minority" + 0.016*"think"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2"/>
                </a:solidFill>
              </a:rPr>
              <a:t>Topic: 6 </a:t>
            </a:r>
          </a:p>
          <a:p>
            <a:pPr marL="0" indent="0">
              <a:buNone/>
            </a:pPr>
            <a:r>
              <a:rPr lang="en-US" sz="1200" dirty="0"/>
              <a:t>Words: 0.060*"violence" + 0.043*"crime" + 0.035*"city" + 0.031*"people" + 0.022*"violent" + 0.018*"illegal" + 0.013*"event" + 0.013*"standard" + 0.010*"town" + 0.009*"drug"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2"/>
                </a:solidFill>
              </a:rPr>
              <a:t>Topic: 7</a:t>
            </a:r>
          </a:p>
          <a:p>
            <a:pPr marL="0" indent="0">
              <a:buNone/>
            </a:pPr>
            <a:r>
              <a:rPr lang="en-US" sz="1200" dirty="0"/>
              <a:t>Words: 0.078*"class" + 0.052*"working" + 0.036*"worker" + 0.032*"movement" + 0.026*"union" + 0.021*"</a:t>
            </a:r>
            <a:r>
              <a:rPr lang="en-US" sz="1200" dirty="0" err="1"/>
              <a:t>working_class</a:t>
            </a:r>
            <a:r>
              <a:rPr lang="en-US" sz="1200" dirty="0"/>
              <a:t>" + 0.019*"people" + 0.016*"struggle" + 0.015*"strike" + 0.012*"rich"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2"/>
                </a:solidFill>
              </a:rPr>
              <a:t>Topic: 8</a:t>
            </a:r>
          </a:p>
          <a:p>
            <a:pPr marL="0" indent="0">
              <a:buNone/>
            </a:pPr>
            <a:r>
              <a:rPr lang="en-US" sz="1200" dirty="0"/>
              <a:t>Words: 0.110*"money" + 0.060*"time" + 0.024*"wealth" + 0.022*"dollar" + 0.020*"million" + 0.020*"spend" + 0.015*"long" + 0.014*"library" + 0.014*"giving" + 0.013*"spent"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2586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355197-FB55-D841-AFF3-FEB1B0E3E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3" y="743996"/>
            <a:ext cx="6583680" cy="548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772FF7-D77E-EC4F-9FA9-9D1B3A069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57"/>
          <a:stretch/>
        </p:blipFill>
        <p:spPr>
          <a:xfrm>
            <a:off x="5868784" y="743996"/>
            <a:ext cx="6323216" cy="5486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04D2A1-EE88-924A-8EB0-71F9C840374E}"/>
              </a:ext>
            </a:extLst>
          </p:cNvPr>
          <p:cNvSpPr txBox="1"/>
          <p:nvPr/>
        </p:nvSpPr>
        <p:spPr>
          <a:xfrm>
            <a:off x="515389" y="955970"/>
            <a:ext cx="475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Modelling of 5 subreddits with 50 topics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B7820B-138C-FD47-9FB1-A1767E1FC8DA}"/>
              </a:ext>
            </a:extLst>
          </p:cNvPr>
          <p:cNvSpPr txBox="1"/>
          <p:nvPr/>
        </p:nvSpPr>
        <p:spPr>
          <a:xfrm>
            <a:off x="6314900" y="955970"/>
            <a:ext cx="475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Modelling of 5 subreddits with 500 topics</a:t>
            </a:r>
          </a:p>
        </p:txBody>
      </p:sp>
    </p:spTree>
    <p:extLst>
      <p:ext uri="{BB962C8B-B14F-4D97-AF65-F5344CB8AC3E}">
        <p14:creationId xmlns:p14="http://schemas.microsoft.com/office/powerpoint/2010/main" val="109949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E094-A552-854E-B652-431069DD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oudy Old Style" panose="02020502050305020303" pitchFamily="18" charset="77"/>
              </a:rPr>
              <a:t>Novelty: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D412C-B7FB-2B49-AB56-6A0515606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oudy Old Style" panose="02020502050305020303" pitchFamily="18" charset="77"/>
              </a:rPr>
              <a:t>Topic-modelling not often used as a preprocessing step for text classification…</a:t>
            </a:r>
          </a:p>
          <a:p>
            <a:r>
              <a:rPr lang="en-US" dirty="0">
                <a:latin typeface="Goudy Old Style" panose="02020502050305020303" pitchFamily="18" charset="77"/>
              </a:rPr>
              <a:t>…but may provide more informative/actionable information to end-users</a:t>
            </a:r>
          </a:p>
          <a:p>
            <a:r>
              <a:rPr lang="en-US" dirty="0">
                <a:latin typeface="Goudy Old Style" panose="02020502050305020303" pitchFamily="18" charset="77"/>
              </a:rPr>
              <a:t>Goes beyond sentiment analysis (scores/upvotes correlate only weakly with post sentiment as assessed with VADER)</a:t>
            </a:r>
          </a:p>
          <a:p>
            <a:r>
              <a:rPr lang="en-US" dirty="0">
                <a:latin typeface="Goudy Old Style" panose="02020502050305020303" pitchFamily="18" charset="77"/>
              </a:rPr>
              <a:t>Extracted topics may generalize across discourse domains with different formats</a:t>
            </a:r>
          </a:p>
        </p:txBody>
      </p:sp>
    </p:spTree>
    <p:extLst>
      <p:ext uri="{BB962C8B-B14F-4D97-AF65-F5344CB8AC3E}">
        <p14:creationId xmlns:p14="http://schemas.microsoft.com/office/powerpoint/2010/main" val="407779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EF10-AB04-874F-9BEF-C4AB0B19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oudy Old Style" panose="02020502050305020303" pitchFamily="18" charset="77"/>
              </a:rPr>
              <a:t>Applications for end users: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460C8-7E7B-4A4A-8D4F-F4891A957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Goudy Old Style" panose="02020502050305020303" pitchFamily="18" charset="77"/>
              </a:rPr>
              <a:t>Identifying</a:t>
            </a:r>
            <a:r>
              <a:rPr lang="en-US" dirty="0">
                <a:latin typeface="Goudy Old Style" panose="02020502050305020303" pitchFamily="18" charset="77"/>
              </a:rPr>
              <a:t> political ideology of users based upon posts/comments</a:t>
            </a:r>
          </a:p>
          <a:p>
            <a:r>
              <a:rPr lang="en-US" dirty="0">
                <a:latin typeface="Goudy Old Style" panose="02020502050305020303" pitchFamily="18" charset="77"/>
              </a:rPr>
              <a:t>Predicting </a:t>
            </a:r>
            <a:r>
              <a:rPr lang="en-US" b="1" dirty="0">
                <a:latin typeface="Goudy Old Style" panose="02020502050305020303" pitchFamily="18" charset="77"/>
              </a:rPr>
              <a:t>which posts </a:t>
            </a:r>
            <a:r>
              <a:rPr lang="en-US" dirty="0">
                <a:latin typeface="Goudy Old Style" panose="02020502050305020303" pitchFamily="18" charset="77"/>
              </a:rPr>
              <a:t>or </a:t>
            </a:r>
            <a:r>
              <a:rPr lang="en-US" b="1" dirty="0">
                <a:latin typeface="Goudy Old Style" panose="02020502050305020303" pitchFamily="18" charset="77"/>
              </a:rPr>
              <a:t>users</a:t>
            </a:r>
            <a:r>
              <a:rPr lang="en-US" dirty="0">
                <a:latin typeface="Goudy Old Style" panose="02020502050305020303" pitchFamily="18" charset="77"/>
              </a:rPr>
              <a:t> may be most influential</a:t>
            </a:r>
          </a:p>
          <a:p>
            <a:r>
              <a:rPr lang="en-US" dirty="0">
                <a:latin typeface="Goudy Old Style" panose="02020502050305020303" pitchFamily="18" charset="77"/>
              </a:rPr>
              <a:t>Tracking </a:t>
            </a:r>
            <a:r>
              <a:rPr lang="en-US" b="1" dirty="0">
                <a:latin typeface="Goudy Old Style" panose="02020502050305020303" pitchFamily="18" charset="77"/>
              </a:rPr>
              <a:t>shifts</a:t>
            </a:r>
            <a:r>
              <a:rPr lang="en-US" dirty="0">
                <a:latin typeface="Goudy Old Style" panose="02020502050305020303" pitchFamily="18" charset="77"/>
              </a:rPr>
              <a:t> in discourse topics/themes over time</a:t>
            </a:r>
          </a:p>
          <a:p>
            <a:r>
              <a:rPr lang="en-US" dirty="0">
                <a:latin typeface="Goudy Old Style" panose="02020502050305020303" pitchFamily="18" charset="77"/>
              </a:rPr>
              <a:t>Helping clients themselves </a:t>
            </a:r>
            <a:r>
              <a:rPr lang="en-US" b="1" dirty="0">
                <a:latin typeface="Goudy Old Style" panose="02020502050305020303" pitchFamily="18" charset="77"/>
              </a:rPr>
              <a:t>select topics </a:t>
            </a:r>
            <a:r>
              <a:rPr lang="en-US" dirty="0">
                <a:latin typeface="Goudy Old Style" panose="02020502050305020303" pitchFamily="18" charset="77"/>
              </a:rPr>
              <a:t>for messages targeted to specific ideological groups</a:t>
            </a:r>
          </a:p>
          <a:p>
            <a:r>
              <a:rPr lang="en-US" dirty="0">
                <a:latin typeface="Goudy Old Style" panose="02020502050305020303" pitchFamily="18" charset="77"/>
              </a:rPr>
              <a:t>(Not limited to Reddit; just a convenient starting point)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507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614</Words>
  <Application>Microsoft Macintosh PowerPoint</Application>
  <PresentationFormat>Widescreen</PresentationFormat>
  <Paragraphs>40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Garamond</vt:lpstr>
      <vt:lpstr>Goudy Old Style</vt:lpstr>
      <vt:lpstr>Office Theme</vt:lpstr>
      <vt:lpstr>NLP analysis of socio-political opinions on reddit</vt:lpstr>
      <vt:lpstr>Project Workflow:</vt:lpstr>
      <vt:lpstr>Topic LDA Topics for 5 political subreddits</vt:lpstr>
      <vt:lpstr>PowerPoint Presentation</vt:lpstr>
      <vt:lpstr>Novelty:</vt:lpstr>
      <vt:lpstr>Applications for end users: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analysis of socio-political opinions on reddit</dc:title>
  <dc:creator>Benjamin Welborn (PSY - Staff)</dc:creator>
  <cp:lastModifiedBy>Benjamin Welborn (PSY - Staff)</cp:lastModifiedBy>
  <cp:revision>10</cp:revision>
  <dcterms:created xsi:type="dcterms:W3CDTF">2021-05-03T11:03:45Z</dcterms:created>
  <dcterms:modified xsi:type="dcterms:W3CDTF">2021-05-03T13:42:15Z</dcterms:modified>
</cp:coreProperties>
</file>